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94" r:id="rId8"/>
    <p:sldId id="287" r:id="rId9"/>
    <p:sldId id="281" r:id="rId10"/>
    <p:sldId id="283" r:id="rId11"/>
    <p:sldId id="286" r:id="rId12"/>
    <p:sldId id="282" r:id="rId13"/>
    <p:sldId id="284" r:id="rId14"/>
    <p:sldId id="260" r:id="rId15"/>
    <p:sldId id="265" r:id="rId16"/>
    <p:sldId id="285" r:id="rId17"/>
    <p:sldId id="278" r:id="rId18"/>
    <p:sldId id="288" r:id="rId19"/>
    <p:sldId id="290" r:id="rId20"/>
    <p:sldId id="292" r:id="rId21"/>
    <p:sldId id="29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EEA2E-1AE8-5588-FFB3-D858363DC72B}" v="110" dt="2024-11-24T23:52:05.527"/>
    <p1510:client id="{C8C5DCA9-4433-108B-5BB5-8210E8B8B519}" v="642" dt="2024-11-24T15:02:34.674"/>
    <p1510:client id="{DC1FB47F-2453-E550-54A7-A6400810D04B}" v="46" dt="2024-11-24T23:57:23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24.11.2024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id="{65DFE393-3FD0-E08E-4462-848DB71E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04" y="136967"/>
            <a:ext cx="6535838" cy="65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6D41EA90-71A5-FE56-6B1E-6F283C9FE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" t="2412" r="9168" b="33534"/>
          <a:stretch/>
        </p:blipFill>
        <p:spPr>
          <a:xfrm>
            <a:off x="2468131" y="-9636"/>
            <a:ext cx="9715473" cy="6866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FEAE46-1137-D4E4-F041-2DC2712A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65" y="835696"/>
            <a:ext cx="5930867" cy="8189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ANÁLISE DE CRÉDITO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47283F2C-B308-43B5-AFD0-B9353439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565CE967-5FEF-D9AE-D405-B780FB53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8" y="1580348"/>
            <a:ext cx="11362482" cy="51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upo de pessoas sentadas ao redor de uma mesa&#10;&#10;Descrição gerada automaticamente">
            <a:extLst>
              <a:ext uri="{FF2B5EF4-FFF2-40B4-BE49-F238E27FC236}">
                <a16:creationId xmlns:a16="http://schemas.microsoft.com/office/drawing/2014/main" id="{D2E5FBA5-ED6C-3C75-4235-5D503A1B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5" t="9091" r="3057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4BF84-8818-FD09-5577-7FA4323B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23" y="510276"/>
            <a:ext cx="607138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MODELO DE NEGÓCIO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FEFBC6-C0B9-3512-FF42-BC2CE308271F}"/>
              </a:ext>
            </a:extLst>
          </p:cNvPr>
          <p:cNvSpPr txBox="1"/>
          <p:nvPr/>
        </p:nvSpPr>
        <p:spPr>
          <a:xfrm>
            <a:off x="425593" y="2165893"/>
            <a:ext cx="6196311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u="sng" dirty="0">
                <a:solidFill>
                  <a:schemeClr val="bg1"/>
                </a:solidFill>
                <a:latin typeface="Arial"/>
                <a:cs typeface="Arial"/>
              </a:rPr>
              <a:t>Crédito com Participação de Acionistas</a:t>
            </a: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 – Modelo inovador de crédito onde acionistas/investidores colaboram com o financiamento do microempreendedor. Nesse modelo, os investidores obtêm participação temporária nos lucros, garantindo maior segurança para a empresa e viabilizando crédito para aqueles com restrições severas.</a:t>
            </a:r>
          </a:p>
          <a:p>
            <a:pPr algn="just"/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pPr algn="just"/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pPr algn="just"/>
            <a:r>
              <a:rPr lang="pt-BR" u="sng" dirty="0">
                <a:solidFill>
                  <a:schemeClr val="bg1"/>
                </a:solidFill>
                <a:latin typeface="Arial"/>
                <a:cs typeface="Arial"/>
              </a:rPr>
              <a:t>Linhas de Crédito para Expansão de Negócios</a:t>
            </a: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 – Soluções financeiras voltadas para microempreendedores que buscam expandir seus negócios. Com taxas diferenciadas e prazos flexíveis, essa linha é focada em capital de giro e investimento em infraestrutura.</a:t>
            </a:r>
          </a:p>
          <a:p>
            <a:endParaRPr lang="pt-BR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37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Tela de computador com texto preto sobre fundo verde&#10;&#10;Descrição gerada automaticamente">
            <a:extLst>
              <a:ext uri="{FF2B5EF4-FFF2-40B4-BE49-F238E27FC236}">
                <a16:creationId xmlns:a16="http://schemas.microsoft.com/office/drawing/2014/main" id="{3A628018-A3E4-4154-0FB0-6BC3C382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7"/>
          <a:stretch/>
        </p:blipFill>
        <p:spPr>
          <a:xfrm>
            <a:off x="270265" y="1472"/>
            <a:ext cx="12179065" cy="6845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1661E-F7A8-F1D2-452A-6583E963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18" y="120317"/>
            <a:ext cx="11488455" cy="1466455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COMO OPERAR SEM RISCOS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2C9167-35F4-9E9F-FB1E-C7E19057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21" y="2283685"/>
            <a:ext cx="10884107" cy="45678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pt-BR" sz="1800" dirty="0">
                <a:solidFill>
                  <a:schemeClr val="bg1"/>
                </a:solidFill>
                <a:latin typeface="Arial"/>
                <a:cs typeface="Arial"/>
              </a:rPr>
              <a:t>Para</a:t>
            </a: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 um total de 1.000 clientes, a empresa pode esperar que 355 clientes estejam inadimplentes com base na análise de score de crédito.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Com base nas faixas de score e seus respectivos percentuais estimados de inadimplência, podemos calcular a inadimplência esperada para cada faixa:</a:t>
            </a:r>
          </a:p>
          <a:p>
            <a:pPr marL="0" indent="0" algn="just">
              <a:lnSpc>
                <a:spcPct val="70000"/>
              </a:lnSpc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Faixa 0-300 (Muito Alto Risco):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Número de clientes: 150;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Percentual de inadimplência: 60% a 80% (vamos adotar 70% para o cálculo);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Inadimplência = 150 x 0,70 = 105;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Clientes inadimplentes esperados: 105.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Faixa 301-500 (Alto Risco):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Número de clientes: 250;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Percentual de inadimplência: 40% a 60% (adotamos 50%);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Inadimplência = 250 x 0,50 = 125;</a:t>
            </a: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Clientes inadimplentes esperados: 125.</a:t>
            </a:r>
          </a:p>
          <a:p>
            <a:pPr marL="0" indent="0" algn="just">
              <a:lnSpc>
                <a:spcPct val="70000"/>
              </a:lnSpc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54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Tela de computador com texto preto sobre fundo verde&#10;&#10;Descrição gerada automaticamente">
            <a:extLst>
              <a:ext uri="{FF2B5EF4-FFF2-40B4-BE49-F238E27FC236}">
                <a16:creationId xmlns:a16="http://schemas.microsoft.com/office/drawing/2014/main" id="{3A628018-A3E4-4154-0FB0-6BC3C382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7"/>
          <a:stretch/>
        </p:blipFill>
        <p:spPr>
          <a:xfrm>
            <a:off x="270265" y="1472"/>
            <a:ext cx="12179065" cy="6845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78DB34-0F72-F16C-1B5F-1A129FE0CF39}"/>
              </a:ext>
            </a:extLst>
          </p:cNvPr>
          <p:cNvSpPr txBox="1">
            <a:spLocks/>
          </p:cNvSpPr>
          <p:nvPr/>
        </p:nvSpPr>
        <p:spPr>
          <a:xfrm>
            <a:off x="429346" y="734633"/>
            <a:ext cx="8493725" cy="585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0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Faixa 501-700 (Moderado Risco):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Número de clientes: 300;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Percentual de inadimplência: 20% a 40% (adotamos 30%);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Inadimplência = 300 x 0,30 = 90;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Clientes inadimplentes esperados: 90.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Faixa 701-850 (Baixo Risco):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 - Número de clientes: 200;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 -Percentual de inadimplência: 10% a 20% (adotamos 15%);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Inadimplência = 200 x 0,15 = 30;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Clientes inadimplentes esperados: 30.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Faixa 851-1000 (Muito Baixo Risco):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Número de clientes: 100;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Percentual de inadimplência: 1% a 10% (adotamos 5%);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Inadimplência = 100 \times 0,05 = 5;</a:t>
            </a: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- Clientes inadimplentes esperados: 5.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919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1D09EC61-6103-69CC-A6A4-293230FF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056" y="281651"/>
            <a:ext cx="6535838" cy="65744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1661E-F7A8-F1D2-452A-6583E963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" y="412591"/>
            <a:ext cx="4724400" cy="1466455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PLANO DE AÇÃO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2C9167-35F4-9E9F-FB1E-C7E19057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59" y="1709773"/>
            <a:ext cx="7759890" cy="4494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7884FD-B46A-D6E9-83C9-A64BF3CFB9B2}"/>
              </a:ext>
            </a:extLst>
          </p:cNvPr>
          <p:cNvSpPr txBox="1">
            <a:spLocks/>
          </p:cNvSpPr>
          <p:nvPr/>
        </p:nvSpPr>
        <p:spPr>
          <a:xfrm>
            <a:off x="429347" y="1959620"/>
            <a:ext cx="8503370" cy="4732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sz="20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1 - Análise de Mercado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2 - Ajustes nos Produtos e Serviços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3 - Estratégias de Aquisição de Clientes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4 - Gestão de Riscos e Crédito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5 - Tecnologia e Digitalização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6 - Estratégias de Fidelização e Retenção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7 - Expansão Geográfica e Novos Mercados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r>
              <a:rPr lang="pt-BR" sz="1800" dirty="0">
                <a:solidFill>
                  <a:srgbClr val="FFFFFF"/>
                </a:solidFill>
                <a:latin typeface="Arial"/>
                <a:cs typeface="Arial"/>
              </a:rPr>
              <a:t>8 - Monitoramento e Avaliação de Resultados</a:t>
            </a:r>
            <a:endParaRPr lang="pt-BR" dirty="0"/>
          </a:p>
          <a:p>
            <a:pPr marL="0" indent="0" algn="just">
              <a:lnSpc>
                <a:spcPct val="70000"/>
              </a:lnSpc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97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1661E-F7A8-F1D2-452A-6583E963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" y="412591"/>
            <a:ext cx="4724400" cy="1466455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DADOS PANDAS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2C9167-35F4-9E9F-FB1E-C7E19057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59" y="1709773"/>
            <a:ext cx="7759890" cy="4494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</p:txBody>
      </p:sp>
      <p:pic>
        <p:nvPicPr>
          <p:cNvPr id="3" name="Imagem 2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AA5D58CA-804D-683A-46A2-AD8B0942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03" y="2003807"/>
            <a:ext cx="8736595" cy="42104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EBA419-3D9D-EAAC-E787-AA8FF6A974AD}"/>
              </a:ext>
            </a:extLst>
          </p:cNvPr>
          <p:cNvSpPr txBox="1"/>
          <p:nvPr/>
        </p:nvSpPr>
        <p:spPr>
          <a:xfrm>
            <a:off x="700955" y="641100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6984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1661E-F7A8-F1D2-452A-6583E963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" y="412591"/>
            <a:ext cx="4724400" cy="1466455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DADOS PANDAS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EBA419-3D9D-EAAC-E787-AA8FF6A974AD}"/>
              </a:ext>
            </a:extLst>
          </p:cNvPr>
          <p:cNvSpPr txBox="1"/>
          <p:nvPr/>
        </p:nvSpPr>
        <p:spPr>
          <a:xfrm>
            <a:off x="700955" y="641100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Pandas</a:t>
            </a:r>
          </a:p>
        </p:txBody>
      </p:sp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365350D4-0B2E-D610-1575-940D5B8C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80" y="1970167"/>
            <a:ext cx="9457240" cy="40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6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1661E-F7A8-F1D2-452A-6583E963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" y="412591"/>
            <a:ext cx="4724400" cy="1466455"/>
          </a:xfrm>
        </p:spPr>
        <p:txBody>
          <a:bodyPr anchor="b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DADOS PANDAS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EBA419-3D9D-EAAC-E787-AA8FF6A974AD}"/>
              </a:ext>
            </a:extLst>
          </p:cNvPr>
          <p:cNvSpPr txBox="1"/>
          <p:nvPr/>
        </p:nvSpPr>
        <p:spPr>
          <a:xfrm>
            <a:off x="700955" y="641100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Pandas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C10A95CE-C17F-0A38-10F6-20AA04BE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10" y="1883498"/>
            <a:ext cx="7924979" cy="4524958"/>
          </a:xfrm>
        </p:spPr>
      </p:pic>
    </p:spTree>
    <p:extLst>
      <p:ext uri="{BB962C8B-B14F-4D97-AF65-F5344CB8AC3E}">
        <p14:creationId xmlns:p14="http://schemas.microsoft.com/office/powerpoint/2010/main" val="50750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1D09EC61-6103-69CC-A6A4-293230FF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056" y="281651"/>
            <a:ext cx="6535838" cy="65744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2C9167-35F4-9E9F-FB1E-C7E19057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59" y="1709773"/>
            <a:ext cx="7759890" cy="4494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7884FD-B46A-D6E9-83C9-A64BF3CFB9B2}"/>
              </a:ext>
            </a:extLst>
          </p:cNvPr>
          <p:cNvSpPr txBox="1">
            <a:spLocks/>
          </p:cNvSpPr>
          <p:nvPr/>
        </p:nvSpPr>
        <p:spPr>
          <a:xfrm>
            <a:off x="699423" y="1593088"/>
            <a:ext cx="8503370" cy="47329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8000" dirty="0">
                <a:solidFill>
                  <a:srgbClr val="FFFFFF"/>
                </a:solidFill>
                <a:latin typeface="Arial"/>
                <a:cs typeface="Arial"/>
              </a:rPr>
              <a:t>OBRIGADO!!!</a:t>
            </a:r>
            <a:endParaRPr lang="pt-BR" sz="80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70000"/>
              </a:lnSpc>
              <a:buFont typeface="Arial" panose="020B0604020202020204" pitchFamily="34" charset="0"/>
              <a:buNone/>
            </a:pPr>
            <a:endParaRPr lang="pt-BR" sz="18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23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03FB8E9-D282-5615-DBDB-800898D1EDD4}"/>
              </a:ext>
            </a:extLst>
          </p:cNvPr>
          <p:cNvSpPr txBox="1"/>
          <p:nvPr/>
        </p:nvSpPr>
        <p:spPr>
          <a:xfrm>
            <a:off x="3363367" y="2572460"/>
            <a:ext cx="9877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</a:rPr>
              <a:t>Maylon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23A640-B88D-7D85-C657-F840E13D306F}"/>
              </a:ext>
            </a:extLst>
          </p:cNvPr>
          <p:cNvSpPr txBox="1"/>
          <p:nvPr/>
        </p:nvSpPr>
        <p:spPr>
          <a:xfrm>
            <a:off x="950152" y="2659269"/>
            <a:ext cx="1055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Rodrigo</a:t>
            </a: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564A26-AE4F-AF58-9CE1-8B6A2A7E9278}"/>
              </a:ext>
            </a:extLst>
          </p:cNvPr>
          <p:cNvSpPr txBox="1"/>
          <p:nvPr/>
        </p:nvSpPr>
        <p:spPr>
          <a:xfrm>
            <a:off x="5435342" y="2572459"/>
            <a:ext cx="1556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Pedro Arruda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48EC4D-F1F0-35C3-AFEF-1F90FC5218B8}"/>
              </a:ext>
            </a:extLst>
          </p:cNvPr>
          <p:cNvSpPr txBox="1"/>
          <p:nvPr/>
        </p:nvSpPr>
        <p:spPr>
          <a:xfrm>
            <a:off x="7624885" y="2572458"/>
            <a:ext cx="17689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Pedro </a:t>
            </a:r>
            <a:r>
              <a:rPr lang="pt-BR" err="1">
                <a:solidFill>
                  <a:schemeClr val="bg1"/>
                </a:solidFill>
              </a:rPr>
              <a:t>Cayuella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5729D3-14A4-64B1-C158-01C0ACDEB743}"/>
              </a:ext>
            </a:extLst>
          </p:cNvPr>
          <p:cNvSpPr txBox="1"/>
          <p:nvPr/>
        </p:nvSpPr>
        <p:spPr>
          <a:xfrm>
            <a:off x="10229189" y="2572458"/>
            <a:ext cx="1084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Geovane</a:t>
            </a:r>
          </a:p>
        </p:txBody>
      </p:sp>
      <p:pic>
        <p:nvPicPr>
          <p:cNvPr id="9" name="Imagem 8" descr="Rosto de homem visto de perto&#10;&#10;Descrição gerada automaticamente">
            <a:extLst>
              <a:ext uri="{FF2B5EF4-FFF2-40B4-BE49-F238E27FC236}">
                <a16:creationId xmlns:a16="http://schemas.microsoft.com/office/drawing/2014/main" id="{C9D13437-E8B9-B3B9-45FD-F3D3F1F7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95" t="188" r="15412" b="-291"/>
          <a:stretch/>
        </p:blipFill>
        <p:spPr>
          <a:xfrm>
            <a:off x="5110209" y="3026156"/>
            <a:ext cx="2209935" cy="2829445"/>
          </a:xfrm>
          <a:prstGeom prst="rect">
            <a:avLst/>
          </a:prstGeom>
        </p:spPr>
      </p:pic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01C7FFF3-3A18-E0A1-ED06-6A31807D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05" y="3030637"/>
            <a:ext cx="2201893" cy="2822295"/>
          </a:xfrm>
          <a:prstGeom prst="rect">
            <a:avLst/>
          </a:prstGeom>
        </p:spPr>
      </p:pic>
      <p:pic>
        <p:nvPicPr>
          <p:cNvPr id="11" name="Imagem 10" descr="Homem em pé com camisa preta&#10;&#10;Descrição gerada automaticamente">
            <a:extLst>
              <a:ext uri="{FF2B5EF4-FFF2-40B4-BE49-F238E27FC236}">
                <a16:creationId xmlns:a16="http://schemas.microsoft.com/office/drawing/2014/main" id="{0D87B095-3704-2580-F6C0-4E7A42C9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89" t="-258" r="16208" b="19759"/>
          <a:stretch/>
        </p:blipFill>
        <p:spPr>
          <a:xfrm>
            <a:off x="336439" y="3040867"/>
            <a:ext cx="2283791" cy="28166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CF7D49-888B-4D5D-D628-B0848B35A1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83" t="24157" r="8098" b="7028"/>
          <a:stretch/>
        </p:blipFill>
        <p:spPr>
          <a:xfrm>
            <a:off x="7441398" y="3029757"/>
            <a:ext cx="2131139" cy="2821982"/>
          </a:xfrm>
          <a:prstGeom prst="rect">
            <a:avLst/>
          </a:prstGeom>
        </p:spPr>
      </p:pic>
      <p:pic>
        <p:nvPicPr>
          <p:cNvPr id="13" name="Imagem 12" descr="Homem de barba sorrindo&#10;&#10;Descrição gerada automaticamente">
            <a:extLst>
              <a:ext uri="{FF2B5EF4-FFF2-40B4-BE49-F238E27FC236}">
                <a16:creationId xmlns:a16="http://schemas.microsoft.com/office/drawing/2014/main" id="{5D61D1F1-F5F6-3B1D-C62B-AFBE44F8C5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591" t="-87" r="-333" b="-541"/>
          <a:stretch/>
        </p:blipFill>
        <p:spPr>
          <a:xfrm>
            <a:off x="9696001" y="3011547"/>
            <a:ext cx="2134494" cy="2844386"/>
          </a:xfrm>
          <a:prstGeom prst="rect">
            <a:avLst/>
          </a:prstGeom>
        </p:spPr>
      </p:pic>
      <p:sp>
        <p:nvSpPr>
          <p:cNvPr id="15" name="Rectangle 23">
            <a:extLst>
              <a:ext uri="{FF2B5EF4-FFF2-40B4-BE49-F238E27FC236}">
                <a16:creationId xmlns:a16="http://schemas.microsoft.com/office/drawing/2014/main" id="{7E33B4C7-B50B-771C-29FF-14045EFD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3016C471-1668-462D-159E-C858FC8D9FB7}"/>
              </a:ext>
            </a:extLst>
          </p:cNvPr>
          <p:cNvSpPr txBox="1">
            <a:spLocks/>
          </p:cNvSpPr>
          <p:nvPr/>
        </p:nvSpPr>
        <p:spPr>
          <a:xfrm>
            <a:off x="448015" y="750558"/>
            <a:ext cx="4003040" cy="867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MEMBROS</a:t>
            </a:r>
          </a:p>
        </p:txBody>
      </p:sp>
    </p:spTree>
    <p:extLst>
      <p:ext uri="{BB962C8B-B14F-4D97-AF65-F5344CB8AC3E}">
        <p14:creationId xmlns:p14="http://schemas.microsoft.com/office/powerpoint/2010/main" val="27068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3" descr="Loja com fachada azul&#10;&#10;Descrição gerada automaticamente">
            <a:extLst>
              <a:ext uri="{FF2B5EF4-FFF2-40B4-BE49-F238E27FC236}">
                <a16:creationId xmlns:a16="http://schemas.microsoft.com/office/drawing/2014/main" id="{B4231AA0-6166-F940-0235-F0608E17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418" r="9089" b="56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89710B5-5F20-CBCA-19F7-592AB2948374}"/>
              </a:ext>
            </a:extLst>
          </p:cNvPr>
          <p:cNvSpPr txBox="1"/>
          <p:nvPr/>
        </p:nvSpPr>
        <p:spPr>
          <a:xfrm>
            <a:off x="450170" y="2321278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Missão:</a:t>
            </a:r>
            <a:br>
              <a:rPr lang="pt-BR" sz="1200" b="1" dirty="0">
                <a:latin typeface="Arial"/>
                <a:cs typeface="Arial"/>
              </a:rPr>
            </a:b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Fornecer soluções de crédito que ajudem nossos clientes a realizar seus sonhos e impulsionar seus negócios, com um atendimento de excelência e condições justas.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9EDC-238C-61E3-B2FA-855FBD576BA8}"/>
              </a:ext>
            </a:extLst>
          </p:cNvPr>
          <p:cNvSpPr txBox="1"/>
          <p:nvPr/>
        </p:nvSpPr>
        <p:spPr>
          <a:xfrm>
            <a:off x="480164" y="362792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Visão:</a:t>
            </a:r>
            <a:br>
              <a:rPr lang="pt-BR" sz="1200" dirty="0">
                <a:latin typeface="Arial"/>
                <a:cs typeface="Arial"/>
              </a:rPr>
            </a:b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Ser a empresa líder em soluções de crédito no Brasil, reconhecida pela inovação, transparência e compromisso com o sucesso dos clientes.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B85992-4B45-0EE9-0546-7B31E8C25269}"/>
              </a:ext>
            </a:extLst>
          </p:cNvPr>
          <p:cNvSpPr txBox="1"/>
          <p:nvPr/>
        </p:nvSpPr>
        <p:spPr>
          <a:xfrm>
            <a:off x="3834709" y="2268558"/>
            <a:ext cx="2743199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 algn="just" rtl="0"/>
            <a:r>
              <a:rPr lang="pt-BR" sz="12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Valores:</a:t>
            </a:r>
            <a:endParaRPr lang="pt-BR">
              <a:solidFill>
                <a:schemeClr val="bg1"/>
              </a:solidFill>
              <a:latin typeface="Arial"/>
              <a:cs typeface="Arial"/>
            </a:endParaRPr>
          </a:p>
          <a:p>
            <a:pPr algn="just" rtl="0"/>
            <a:r>
              <a:rPr lang="pt-BR" sz="1200" b="1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Transparência: </a:t>
            </a:r>
            <a:r>
              <a:rPr lang="pt-BR" sz="1200" b="0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Compromisso com a clareza em todas as operações e condições.</a:t>
            </a:r>
            <a:r>
              <a:rPr lang="pt-BR" sz="12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 </a:t>
            </a:r>
          </a:p>
          <a:p>
            <a:pPr algn="just" rtl="0"/>
            <a:r>
              <a:rPr lang="pt-BR" sz="1200" b="1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Inovação: </a:t>
            </a:r>
            <a:r>
              <a:rPr lang="pt-BR" sz="1200" b="0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Uso de tecnologia avançada para otimizar o processo de concessão de crédito.</a:t>
            </a:r>
            <a:r>
              <a:rPr lang="pt-BR" sz="12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 </a:t>
            </a:r>
          </a:p>
          <a:p>
            <a:pPr algn="just" rtl="0"/>
            <a:r>
              <a:rPr lang="pt-BR" sz="1200" b="1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Compromisso: </a:t>
            </a:r>
            <a:r>
              <a:rPr lang="pt-BR" sz="1200" b="0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Atendimento personalizado e suporte contínuo aos clientes.</a:t>
            </a:r>
            <a:r>
              <a:rPr lang="pt-BR" sz="12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 </a:t>
            </a:r>
          </a:p>
          <a:p>
            <a:pPr algn="just" rtl="0"/>
            <a:r>
              <a:rPr lang="pt-BR" sz="1200" b="1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Integridade: </a:t>
            </a:r>
            <a:r>
              <a:rPr lang="pt-BR" sz="1200" b="0" dirty="0">
                <a:solidFill>
                  <a:schemeClr val="bg1"/>
                </a:solidFill>
                <a:latin typeface="Arial"/>
                <a:ea typeface="Segoe UI"/>
                <a:cs typeface="Segoe UI"/>
              </a:rPr>
              <a:t>Operações éticas e responsáveis, priorizando sempre o bem-estar dos clientes.</a:t>
            </a:r>
            <a:r>
              <a:rPr lang="pt-BR" sz="12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 </a:t>
            </a:r>
            <a:endParaRPr lang="pt-BR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87AEFE4-2380-FC02-0023-053FA259B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5AEAC5E-B1AC-DF54-7FEF-8909191956E1}"/>
              </a:ext>
            </a:extLst>
          </p:cNvPr>
          <p:cNvSpPr txBox="1">
            <a:spLocks/>
          </p:cNvSpPr>
          <p:nvPr/>
        </p:nvSpPr>
        <p:spPr>
          <a:xfrm>
            <a:off x="448015" y="750558"/>
            <a:ext cx="4003040" cy="867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 EMPRESA</a:t>
            </a:r>
          </a:p>
        </p:txBody>
      </p:sp>
    </p:spTree>
    <p:extLst>
      <p:ext uri="{BB962C8B-B14F-4D97-AF65-F5344CB8AC3E}">
        <p14:creationId xmlns:p14="http://schemas.microsoft.com/office/powerpoint/2010/main" val="3452410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3" descr="Loja com fachada azul&#10;&#10;Descrição gerada automaticamente">
            <a:extLst>
              <a:ext uri="{FF2B5EF4-FFF2-40B4-BE49-F238E27FC236}">
                <a16:creationId xmlns:a16="http://schemas.microsoft.com/office/drawing/2014/main" id="{B4231AA0-6166-F940-0235-F0608E17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418" r="9089" b="56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87AEFE4-2380-FC02-0023-053FA259B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5AEAC5E-B1AC-DF54-7FEF-8909191956E1}"/>
              </a:ext>
            </a:extLst>
          </p:cNvPr>
          <p:cNvSpPr txBox="1">
            <a:spLocks/>
          </p:cNvSpPr>
          <p:nvPr/>
        </p:nvSpPr>
        <p:spPr>
          <a:xfrm>
            <a:off x="448015" y="750558"/>
            <a:ext cx="4485318" cy="867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ORGANOGRAMA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C068FE-4971-6826-F44C-FF6D04104EA9}"/>
              </a:ext>
            </a:extLst>
          </p:cNvPr>
          <p:cNvSpPr txBox="1"/>
          <p:nvPr/>
        </p:nvSpPr>
        <p:spPr>
          <a:xfrm>
            <a:off x="444884" y="1924754"/>
            <a:ext cx="566580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1. CEO (Diretor Executivo): Geovane </a:t>
            </a:r>
            <a:r>
              <a:rPr lang="pt-BR" dirty="0" err="1">
                <a:solidFill>
                  <a:schemeClr val="bg1"/>
                </a:solidFill>
                <a:latin typeface="Arial"/>
                <a:cs typeface="Arial"/>
              </a:rPr>
              <a:t>Borgato</a:t>
            </a: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;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pt-BR">
                <a:solidFill>
                  <a:schemeClr val="bg1"/>
                </a:solidFill>
                <a:latin typeface="Arial"/>
                <a:cs typeface="Arial"/>
              </a:rPr>
              <a:t>2. Diretor de Vendas e Crédito: Pedro Terreiro;</a:t>
            </a:r>
            <a:endParaRPr lang="pt-BR" dirty="0"/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3. Diretor Técnico (CTO): Haron Vieira;</a:t>
            </a:r>
            <a:endParaRPr lang="pt-BR" dirty="0">
              <a:solidFill>
                <a:schemeClr val="bg1"/>
              </a:solidFill>
              <a:latin typeface="Aptos" panose="020B0004020202020204"/>
              <a:cs typeface="Arial"/>
            </a:endParaRPr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pt-BR">
                <a:solidFill>
                  <a:schemeClr val="bg1"/>
                </a:solidFill>
                <a:latin typeface="Arial"/>
                <a:cs typeface="Arial"/>
              </a:rPr>
              <a:t>4. Diretor de Marketing: Pedro </a:t>
            </a:r>
            <a:r>
              <a:rPr lang="pt-BR" err="1">
                <a:solidFill>
                  <a:schemeClr val="bg1"/>
                </a:solidFill>
                <a:latin typeface="Arial"/>
                <a:cs typeface="Arial"/>
              </a:rPr>
              <a:t>Cayuella</a:t>
            </a:r>
            <a:r>
              <a:rPr lang="pt-BR">
                <a:solidFill>
                  <a:schemeClr val="bg1"/>
                </a:solidFill>
                <a:latin typeface="Arial"/>
                <a:cs typeface="Arial"/>
              </a:rPr>
              <a:t>;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pt-BR">
                <a:solidFill>
                  <a:schemeClr val="bg1"/>
                </a:solidFill>
                <a:latin typeface="Arial"/>
                <a:cs typeface="Arial"/>
              </a:rPr>
              <a:t>5. Diretor de Operação: Rodrigo Grandi;</a:t>
            </a:r>
            <a:endParaRPr lang="pt-BR" dirty="0"/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6. Diretor de Tecnologia e Internet: </a:t>
            </a:r>
            <a:r>
              <a:rPr lang="pt-BR" dirty="0" err="1">
                <a:solidFill>
                  <a:schemeClr val="bg1"/>
                </a:solidFill>
                <a:latin typeface="Arial"/>
                <a:cs typeface="Arial"/>
              </a:rPr>
              <a:t>Maylon</a:t>
            </a: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/>
                <a:cs typeface="Arial"/>
              </a:rPr>
              <a:t>Kauã</a:t>
            </a: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pt-BR" dirty="0"/>
          </a:p>
          <a:p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7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1D09EC61-6103-69CC-A6A4-293230FF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96" y="281651"/>
            <a:ext cx="6535838" cy="65744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304ADF-5679-70F1-7E23-B381CE5F6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2C9167-35F4-9E9F-FB1E-C7E19057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59" y="1709773"/>
            <a:ext cx="7759890" cy="44948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bg1"/>
              </a:solidFill>
              <a:latin typeface="Aptos"/>
              <a:cs typeface="Arial"/>
            </a:endParaRPr>
          </a:p>
        </p:txBody>
      </p:sp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380B640-5192-E2FC-5586-D5873D8A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58" y="1216460"/>
            <a:ext cx="4487710" cy="443551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CBE04F-F511-48FD-CB41-F61ECEBBD985}"/>
              </a:ext>
            </a:extLst>
          </p:cNvPr>
          <p:cNvSpPr txBox="1"/>
          <p:nvPr/>
        </p:nvSpPr>
        <p:spPr>
          <a:xfrm>
            <a:off x="125260" y="6461342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Criado pela IA - </a:t>
            </a:r>
            <a:r>
              <a:rPr lang="pt-BR" sz="1200" err="1">
                <a:solidFill>
                  <a:schemeClr val="bg1"/>
                </a:solidFill>
                <a:latin typeface="Arial"/>
                <a:cs typeface="Arial"/>
              </a:rPr>
              <a:t>Copilot</a:t>
            </a:r>
            <a:endParaRPr lang="pt-BR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82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3" descr="Loja com fachada azul&#10;&#10;Descrição gerada automaticamente">
            <a:extLst>
              <a:ext uri="{FF2B5EF4-FFF2-40B4-BE49-F238E27FC236}">
                <a16:creationId xmlns:a16="http://schemas.microsoft.com/office/drawing/2014/main" id="{B4231AA0-6166-F940-0235-F0608E17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418" r="9089" b="56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9B01D5-E318-900C-93DF-3C031F9B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15" y="750558"/>
            <a:ext cx="4003040" cy="8673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PROBLEMÁTICA</a:t>
            </a:r>
            <a:endParaRPr lang="pt-B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87AEFE4-2380-FC02-0023-053FA259B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B2D4C8-6CC2-3540-2041-37EAF19AE0C4}"/>
              </a:ext>
            </a:extLst>
          </p:cNvPr>
          <p:cNvSpPr txBox="1"/>
          <p:nvPr/>
        </p:nvSpPr>
        <p:spPr>
          <a:xfrm>
            <a:off x="425593" y="2185184"/>
            <a:ext cx="50484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Instituições financeiras fechadas;</a:t>
            </a:r>
            <a:endParaRPr lang="pt-BR" dirty="0">
              <a:solidFill>
                <a:schemeClr val="bg1"/>
              </a:solidFill>
              <a:latin typeface="Aptos" panose="020B0004020202020204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Não olham para o comércio local;</a:t>
            </a: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Dificuldade para conseguir uma oportunidade de se colocar novamente no comércio;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Análise feita baseada em clientes NÂO </a:t>
            </a:r>
            <a:r>
              <a:rPr lang="pt-BR" dirty="0">
                <a:solidFill>
                  <a:schemeClr val="bg1"/>
                </a:solidFill>
                <a:latin typeface="Arial"/>
                <a:ea typeface="+mn-lt"/>
                <a:cs typeface="Arial"/>
              </a:rPr>
              <a:t>inadimplentes.</a:t>
            </a:r>
            <a:endParaRPr lang="pt-BR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24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3" descr="Loja com fachada azul&#10;&#10;Descrição gerada automaticamente">
            <a:extLst>
              <a:ext uri="{FF2B5EF4-FFF2-40B4-BE49-F238E27FC236}">
                <a16:creationId xmlns:a16="http://schemas.microsoft.com/office/drawing/2014/main" id="{B4231AA0-6166-F940-0235-F0608E17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418" r="9089" b="56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9B01D5-E318-900C-93DF-3C031F9B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15" y="750558"/>
            <a:ext cx="4003040" cy="8673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MERCADO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987AEFE4-2380-FC02-0023-053FA259B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3EA3763-7210-7862-3C93-60FE5D1DBDF3}"/>
              </a:ext>
            </a:extLst>
          </p:cNvPr>
          <p:cNvSpPr txBox="1"/>
          <p:nvPr/>
        </p:nvSpPr>
        <p:spPr>
          <a:xfrm>
            <a:off x="93284" y="6468873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/>
                <a:cs typeface="Arial"/>
              </a:rPr>
              <a:t>FONTE: </a:t>
            </a:r>
            <a:r>
              <a:rPr lang="pt-BR" sz="1200" dirty="0">
                <a:solidFill>
                  <a:schemeClr val="bg1"/>
                </a:solidFill>
                <a:latin typeface="Arial"/>
                <a:cs typeface="Arial"/>
              </a:rPr>
              <a:t>Gov.br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35FD8C2B-A3E3-829B-E05E-A3058DD9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9" y="1831031"/>
            <a:ext cx="6229350" cy="4314825"/>
          </a:xfrm>
          <a:prstGeom prst="rect">
            <a:avLst/>
          </a:prstGeom>
        </p:spPr>
      </p:pic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A0BDA4B3-5875-25A4-6A01-620D520BD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58" y="383170"/>
            <a:ext cx="6067425" cy="1866900"/>
          </a:xfrm>
          <a:prstGeom prst="rect">
            <a:avLst/>
          </a:prstGeom>
        </p:spPr>
      </p:pic>
      <p:pic>
        <p:nvPicPr>
          <p:cNvPr id="11" name="Imagem 10" descr="Tabela&#10;&#10;Descrição gerada automaticamente">
            <a:extLst>
              <a:ext uri="{FF2B5EF4-FFF2-40B4-BE49-F238E27FC236}">
                <a16:creationId xmlns:a16="http://schemas.microsoft.com/office/drawing/2014/main" id="{4FEA2D28-90C2-256C-8577-31236FC11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930" y="5032094"/>
            <a:ext cx="6038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C1ACFD76-6A94-63DE-046F-973B0A27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4" r="141"/>
          <a:stretch/>
        </p:blipFill>
        <p:spPr>
          <a:xfrm>
            <a:off x="4864084" y="-1043"/>
            <a:ext cx="7328225" cy="68600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FEAE46-1137-D4E4-F041-2DC2712A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65" y="846134"/>
            <a:ext cx="8665716" cy="8607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DIFERENCIAL E CONCORRÊNCIA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47283F2C-B308-43B5-AFD0-B9353439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995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6D41EA90-71A5-FE56-6B1E-6F283C9FE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" t="2412" r="9168" b="33534"/>
          <a:stretch/>
        </p:blipFill>
        <p:spPr>
          <a:xfrm>
            <a:off x="2468131" y="-9636"/>
            <a:ext cx="9715473" cy="68667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FEAE46-1137-D4E4-F041-2DC2712A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65" y="835696"/>
            <a:ext cx="5930867" cy="8189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ANÁLISE DE CRÉDITO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F8B271-5999-DD79-36C1-F4FDA3AABD3A}"/>
              </a:ext>
            </a:extLst>
          </p:cNvPr>
          <p:cNvSpPr txBox="1"/>
          <p:nvPr/>
        </p:nvSpPr>
        <p:spPr>
          <a:xfrm>
            <a:off x="425593" y="2185184"/>
            <a:ext cx="56465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Baseada no SCORE;</a:t>
            </a:r>
            <a:endParaRPr lang="pt-BR">
              <a:solidFill>
                <a:schemeClr val="bg1"/>
              </a:solidFill>
              <a:latin typeface="Aptos" panose="020B0004020202020204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Humanizada;</a:t>
            </a: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Feita por colaboradores e acionistas;</a:t>
            </a: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Oportunidade de crescimento iminente;</a:t>
            </a:r>
          </a:p>
          <a:p>
            <a:pPr marL="285750" indent="-285750">
              <a:buFont typeface="Calibri"/>
              <a:buChar char="-"/>
            </a:pPr>
            <a:r>
              <a:rPr lang="pt-BR" dirty="0">
                <a:solidFill>
                  <a:schemeClr val="bg1"/>
                </a:solidFill>
                <a:latin typeface="Arial"/>
                <a:cs typeface="Arial"/>
              </a:rPr>
              <a:t>Sempre priorizando o comércio local;</a:t>
            </a:r>
          </a:p>
          <a:p>
            <a:endParaRPr lang="pt-BR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47283F2C-B308-43B5-AFD0-B93534390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7285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9D6E1511860264DA6701F62753D309B" ma:contentTypeVersion="5" ma:contentTypeDescription="Crie um novo documento." ma:contentTypeScope="" ma:versionID="3e3f39a703713df73dd599b104742e16">
  <xsd:schema xmlns:xsd="http://www.w3.org/2001/XMLSchema" xmlns:xs="http://www.w3.org/2001/XMLSchema" xmlns:p="http://schemas.microsoft.com/office/2006/metadata/properties" xmlns:ns2="765c446b-4a82-41fc-81f9-0f113840bae1" targetNamespace="http://schemas.microsoft.com/office/2006/metadata/properties" ma:root="true" ma:fieldsID="db2c0bfa3a462f8d49defb03cc5fbbf7" ns2:_="">
    <xsd:import namespace="765c446b-4a82-41fc-81f9-0f113840bae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5c446b-4a82-41fc-81f9-0f113840bae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65c446b-4a82-41fc-81f9-0f113840bae1" xsi:nil="true"/>
  </documentManagement>
</p:properties>
</file>

<file path=customXml/itemProps1.xml><?xml version="1.0" encoding="utf-8"?>
<ds:datastoreItem xmlns:ds="http://schemas.openxmlformats.org/officeDocument/2006/customXml" ds:itemID="{7A1BA3F0-18B3-40D6-AF00-51A90F2590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5c446b-4a82-41fc-81f9-0f113840ba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D88D12-F3E0-4995-8E3C-03DD3D2022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796DD7-FF1B-4603-BCBE-5761927D2B2A}">
  <ds:schemaRefs>
    <ds:schemaRef ds:uri="http://schemas.microsoft.com/office/2006/metadata/properties"/>
    <ds:schemaRef ds:uri="http://schemas.microsoft.com/office/infopath/2007/PartnerControls"/>
    <ds:schemaRef ds:uri="765c446b-4a82-41fc-81f9-0f113840bae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PROBLEMÁTICA</vt:lpstr>
      <vt:lpstr>MERCADO</vt:lpstr>
      <vt:lpstr>DIFERENCIAL E CONCORRÊNCIA</vt:lpstr>
      <vt:lpstr>ANÁLISE DE CRÉDITO</vt:lpstr>
      <vt:lpstr>ANÁLISE DE CRÉDITO</vt:lpstr>
      <vt:lpstr>MODELO DE NEGÓCIO</vt:lpstr>
      <vt:lpstr>COMO OPERAR SEM RISCOS</vt:lpstr>
      <vt:lpstr>Apresentação do PowerPoint</vt:lpstr>
      <vt:lpstr>PLANO DE AÇÃO</vt:lpstr>
      <vt:lpstr>DADOS PANDAS</vt:lpstr>
      <vt:lpstr>DADOS PANDAS</vt:lpstr>
      <vt:lpstr>DADOS PANDAS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495</cp:revision>
  <dcterms:created xsi:type="dcterms:W3CDTF">2024-10-22T00:24:59Z</dcterms:created>
  <dcterms:modified xsi:type="dcterms:W3CDTF">2024-11-24T23:57:54Z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0x010100C9D6E1511860264DA6701F62753D309B</vt:lpwstr>
  </property>
</Properties>
</file>